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6" r:id="rId2"/>
    <p:sldId id="269" r:id="rId3"/>
    <p:sldId id="257" r:id="rId4"/>
    <p:sldId id="267" r:id="rId5"/>
    <p:sldId id="258" r:id="rId6"/>
    <p:sldId id="259" r:id="rId7"/>
    <p:sldId id="261" r:id="rId8"/>
    <p:sldId id="260" r:id="rId9"/>
    <p:sldId id="262" r:id="rId10"/>
    <p:sldId id="270" r:id="rId11"/>
    <p:sldId id="268" r:id="rId12"/>
    <p:sldId id="264" r:id="rId13"/>
    <p:sldId id="263" r:id="rId14"/>
    <p:sldId id="265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2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352F7-7058-4D11-8262-94B1A3C3205B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83DE5-79F6-487B-97CB-76F39CB941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271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B497-8A83-4A17-A1BF-DF225223678E}" type="datetime1">
              <a:rPr lang="fr-FR" smtClean="0"/>
              <a:t>24/10/2023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C9FC-E9F3-4CA2-90D3-29328CEE3C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98152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2DCD-CE96-4E4D-968C-62CF81ADC969}" type="datetime1">
              <a:rPr lang="fr-FR" smtClean="0"/>
              <a:t>24/10/2023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C9FC-E9F3-4CA2-90D3-29328CEE3C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274248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3329B-224A-41C9-B2FE-47F911030C7B}" type="datetime1">
              <a:rPr lang="fr-FR" smtClean="0"/>
              <a:t>24/10/2023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C9FC-E9F3-4CA2-90D3-29328CEE3C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30686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B6EA-3D25-4527-9426-93DB2BAE47B8}" type="datetime1">
              <a:rPr lang="fr-FR" smtClean="0"/>
              <a:t>24/10/2023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C9FC-E9F3-4CA2-90D3-29328CEE3C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747420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C086-5884-4208-8FD3-7F70AE3B8AD4}" type="datetime1">
              <a:rPr lang="fr-FR" smtClean="0"/>
              <a:t>24/10/2023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C9FC-E9F3-4CA2-90D3-29328CEE3C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365843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8EFF-E4D8-41AC-8850-34C72F017EA6}" type="datetime1">
              <a:rPr lang="fr-FR" smtClean="0"/>
              <a:t>24/10/2023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C9FC-E9F3-4CA2-90D3-29328CEE3C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040952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59BD-DAB9-4A9F-A120-480D00ECA50A}" type="datetime1">
              <a:rPr lang="fr-FR" smtClean="0"/>
              <a:t>24/10/2023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C9FC-E9F3-4CA2-90D3-29328CEE3C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453148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E23F-C73B-4C56-8E3E-C525DB6ADA51}" type="datetime1">
              <a:rPr lang="fr-FR" smtClean="0"/>
              <a:t>24/10/2023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C9FC-E9F3-4CA2-90D3-29328CEE3C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034679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639F-ECB2-4511-A36D-F6A6D0799D71}" type="datetime1">
              <a:rPr lang="fr-FR" smtClean="0"/>
              <a:t>24/10/2023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C9FC-E9F3-4CA2-90D3-29328CEE3C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65812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480F-FFD2-4BCE-BE9A-849EAD11C66E}" type="datetime1">
              <a:rPr lang="fr-FR" smtClean="0"/>
              <a:t>24/10/2023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C9FC-E9F3-4CA2-90D3-29328CEE3C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31831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12B4-72DD-487F-8A24-ED5B572E9F05}" type="datetime1">
              <a:rPr lang="fr-FR" smtClean="0"/>
              <a:t>24/10/2023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C9FC-E9F3-4CA2-90D3-29328CEE3C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069065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3189F-30F4-4703-8D23-7B26ABF3D32C}" type="datetime1">
              <a:rPr lang="fr-FR" smtClean="0"/>
              <a:t>24/10/2023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1C9FC-E9F3-4CA2-90D3-29328CEE3C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8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C9FC-E9F3-4CA2-90D3-29328CEE3CE1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969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42"/>
          <a:stretch/>
        </p:blipFill>
        <p:spPr bwMode="auto">
          <a:xfrm>
            <a:off x="31639" y="67374"/>
            <a:ext cx="820544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075376" y="-4634"/>
            <a:ext cx="766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– Présentation des aménagements</a:t>
            </a:r>
            <a:endParaRPr lang="fr-FR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C9FC-E9F3-4CA2-90D3-29328CEE3CE1}" type="slidenum">
              <a:rPr lang="fr-FR" smtClean="0"/>
              <a:t>10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5376" y="457031"/>
            <a:ext cx="390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MOA (Maître d'ouvrage) IDFM</a:t>
            </a:r>
            <a:endParaRPr lang="fr-FR" dirty="0"/>
          </a:p>
        </p:txBody>
      </p:sp>
      <p:sp>
        <p:nvSpPr>
          <p:cNvPr id="9" name="Espace réservé du numéro de diapositive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21C9FC-E9F3-4CA2-90D3-29328CEE3CE1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244" y="641697"/>
            <a:ext cx="7348756" cy="6166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avec flèche 12"/>
          <p:cNvCxnSpPr/>
          <p:nvPr/>
        </p:nvCxnSpPr>
        <p:spPr>
          <a:xfrm>
            <a:off x="7801761" y="3917659"/>
            <a:ext cx="2692867" cy="494950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2732" y="1284689"/>
            <a:ext cx="5947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dirty="0" smtClean="0"/>
              <a:t>Phase 2</a:t>
            </a:r>
          </a:p>
          <a:p>
            <a:pPr lvl="0" algn="just"/>
            <a:endParaRPr lang="fr-FR" dirty="0"/>
          </a:p>
          <a:p>
            <a:pPr lvl="0" algn="just"/>
            <a:r>
              <a:rPr lang="fr-FR" dirty="0" smtClean="0"/>
              <a:t>Tracé es site propre de :</a:t>
            </a:r>
          </a:p>
          <a:p>
            <a:pPr lvl="0" algn="just"/>
            <a:r>
              <a:rPr lang="fr-FR" dirty="0" smtClean="0"/>
              <a:t>Salvador Allende jusqu’à Grande Halle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68566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42"/>
          <a:stretch/>
        </p:blipFill>
        <p:spPr bwMode="auto">
          <a:xfrm>
            <a:off x="31639" y="67374"/>
            <a:ext cx="820544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075376" y="-4634"/>
            <a:ext cx="766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 – Info-travaux</a:t>
            </a:r>
            <a:endParaRPr lang="fr-FR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C9FC-E9F3-4CA2-90D3-29328CEE3CE1}" type="slidenum">
              <a:rPr lang="fr-FR" smtClean="0"/>
              <a:t>11</a:t>
            </a:fld>
            <a:endParaRPr lang="fr-FR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21223" y="24722"/>
            <a:ext cx="2815128" cy="27264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534650" y="774700"/>
            <a:ext cx="574675" cy="390525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524" y="4341683"/>
            <a:ext cx="7214476" cy="25163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9883775" y="2081808"/>
            <a:ext cx="384175" cy="655042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4909991" y="1002289"/>
            <a:ext cx="5538935" cy="1407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9465574" y="2795499"/>
            <a:ext cx="507102" cy="1409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" t="30595"/>
          <a:stretch/>
        </p:blipFill>
        <p:spPr>
          <a:xfrm>
            <a:off x="31639" y="1656012"/>
            <a:ext cx="4878352" cy="5201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ZoneTexte 13"/>
          <p:cNvSpPr txBox="1"/>
          <p:nvPr/>
        </p:nvSpPr>
        <p:spPr>
          <a:xfrm>
            <a:off x="7679458" y="3972351"/>
            <a:ext cx="1907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 smtClean="0"/>
              <a:t>Rue Léon Geffroy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82268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42"/>
          <a:stretch/>
        </p:blipFill>
        <p:spPr bwMode="auto">
          <a:xfrm>
            <a:off x="31639" y="67374"/>
            <a:ext cx="820544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075376" y="-4634"/>
            <a:ext cx="766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 – Calendrier</a:t>
            </a:r>
            <a:endParaRPr lang="fr-FR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C9FC-E9F3-4CA2-90D3-29328CEE3CE1}" type="slidenum">
              <a:rPr lang="fr-FR" smtClean="0"/>
              <a:t>12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1639" y="918696"/>
            <a:ext cx="73707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/>
              <a:t>2016</a:t>
            </a:r>
            <a:r>
              <a:rPr lang="fr-FR" dirty="0"/>
              <a:t>: Déclaration d'utilité </a:t>
            </a:r>
            <a:r>
              <a:rPr lang="fr-FR" dirty="0" smtClean="0"/>
              <a:t>publique,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2018-2020</a:t>
            </a:r>
            <a:r>
              <a:rPr lang="fr-FR" dirty="0" smtClean="0"/>
              <a:t>: </a:t>
            </a:r>
            <a:r>
              <a:rPr lang="fr-FR" dirty="0"/>
              <a:t>Études d'Avant-Projet(AVP), enquête </a:t>
            </a:r>
            <a:r>
              <a:rPr lang="fr-FR" dirty="0" smtClean="0"/>
              <a:t>parcellaire,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2021</a:t>
            </a:r>
            <a:r>
              <a:rPr lang="fr-FR" b="1" dirty="0"/>
              <a:t>:</a:t>
            </a:r>
            <a:r>
              <a:rPr lang="fr-FR" dirty="0"/>
              <a:t> Etudes PRO, enquête </a:t>
            </a:r>
            <a:r>
              <a:rPr lang="fr-FR" dirty="0" smtClean="0"/>
              <a:t>environnementale,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/>
              <a:t>A partir de 2022</a:t>
            </a:r>
            <a:r>
              <a:rPr lang="fr-FR" dirty="0"/>
              <a:t>: Travaux préparatoires et </a:t>
            </a:r>
            <a:r>
              <a:rPr lang="fr-FR" dirty="0" smtClean="0"/>
              <a:t>concessionnaires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075376" y="457031"/>
            <a:ext cx="390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MOA (Maître d'ouvrage) IDFM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574251" y="3319353"/>
            <a:ext cx="73707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b="1" dirty="0"/>
              <a:t>Septembre octobre </a:t>
            </a:r>
            <a:r>
              <a:rPr lang="fr-FR" b="1" dirty="0" smtClean="0"/>
              <a:t>2023</a:t>
            </a:r>
            <a:r>
              <a:rPr lang="fr-FR" dirty="0" smtClean="0"/>
              <a:t>: </a:t>
            </a:r>
            <a:r>
              <a:rPr lang="fr-FR" dirty="0"/>
              <a:t>mise au point de la phase </a:t>
            </a:r>
            <a:r>
              <a:rPr lang="fr-FR" dirty="0" smtClean="0"/>
              <a:t>étude </a:t>
            </a:r>
            <a:r>
              <a:rPr lang="fr-FR" dirty="0"/>
              <a:t>du projet suite aux remarques des </a:t>
            </a:r>
            <a:r>
              <a:rPr lang="fr-FR" dirty="0" smtClean="0"/>
              <a:t>collectivités,</a:t>
            </a:r>
            <a:endParaRPr lang="fr-FR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Novembre 2023</a:t>
            </a:r>
            <a:r>
              <a:rPr lang="fr-FR" dirty="0" smtClean="0"/>
              <a:t>: </a:t>
            </a:r>
            <a:r>
              <a:rPr lang="fr-FR" dirty="0"/>
              <a:t>présentation du  projet avec prise en compte des </a:t>
            </a:r>
            <a:r>
              <a:rPr lang="fr-FR" dirty="0" smtClean="0"/>
              <a:t>remarques,</a:t>
            </a:r>
            <a:endParaRPr lang="fr-FR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Début 2024 </a:t>
            </a:r>
            <a:r>
              <a:rPr lang="fr-FR" dirty="0" smtClean="0"/>
              <a:t>: </a:t>
            </a:r>
            <a:r>
              <a:rPr lang="fr-FR" dirty="0"/>
              <a:t>Lancement de la phase consultation du </a:t>
            </a:r>
            <a:r>
              <a:rPr lang="fr-FR" dirty="0" smtClean="0"/>
              <a:t>DCE,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/>
              <a:t>S</a:t>
            </a:r>
            <a:r>
              <a:rPr lang="fr-FR" b="1" dirty="0" smtClean="0"/>
              <a:t>eptembre 2024 </a:t>
            </a:r>
            <a:r>
              <a:rPr lang="fr-FR" dirty="0" smtClean="0"/>
              <a:t>:</a:t>
            </a:r>
            <a:r>
              <a:rPr lang="fr-FR" b="1" dirty="0" smtClean="0"/>
              <a:t> </a:t>
            </a:r>
            <a:r>
              <a:rPr lang="fr-FR" dirty="0" smtClean="0"/>
              <a:t>Début </a:t>
            </a:r>
            <a:r>
              <a:rPr lang="fr-FR" dirty="0"/>
              <a:t>des travaux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/>
              <a:t>D</a:t>
            </a:r>
            <a:r>
              <a:rPr lang="fr-FR" b="1" dirty="0" smtClean="0"/>
              <a:t>ébut 2027 </a:t>
            </a:r>
            <a:r>
              <a:rPr lang="fr-FR" dirty="0" smtClean="0"/>
              <a:t>: Prévision </a:t>
            </a:r>
            <a:r>
              <a:rPr lang="fr-FR" dirty="0"/>
              <a:t>de fin de </a:t>
            </a:r>
            <a:r>
              <a:rPr lang="fr-FR" dirty="0" smtClean="0"/>
              <a:t>travaux,</a:t>
            </a:r>
            <a:endParaRPr lang="fr-FR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dirty="0"/>
              <a:t>Mise au point du TZEN5 </a:t>
            </a:r>
            <a:r>
              <a:rPr lang="fr-FR" b="1" dirty="0"/>
              <a:t>en 2027</a:t>
            </a:r>
            <a:r>
              <a:rPr lang="fr-FR" dirty="0"/>
              <a:t> à l’issu des </a:t>
            </a:r>
            <a:r>
              <a:rPr lang="fr-FR" dirty="0" smtClean="0"/>
              <a:t>travaux,</a:t>
            </a:r>
            <a:endParaRPr lang="fr-FR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dirty="0"/>
              <a:t>Mise en service </a:t>
            </a:r>
            <a:r>
              <a:rPr lang="fr-FR" b="1" dirty="0"/>
              <a:t>deuxième semestre </a:t>
            </a:r>
            <a:r>
              <a:rPr lang="fr-FR" b="1" dirty="0" smtClean="0"/>
              <a:t>2027</a:t>
            </a:r>
            <a:r>
              <a:rPr lang="fr-FR" dirty="0" smtClean="0"/>
              <a:t>.</a:t>
            </a:r>
            <a:endParaRPr lang="fr-FR" dirty="0"/>
          </a:p>
        </p:txBody>
      </p:sp>
      <p:cxnSp>
        <p:nvCxnSpPr>
          <p:cNvPr id="11" name="Connecteur en angle 10"/>
          <p:cNvCxnSpPr/>
          <p:nvPr/>
        </p:nvCxnSpPr>
        <p:spPr>
          <a:xfrm>
            <a:off x="355600" y="2265680"/>
            <a:ext cx="4054475" cy="2515870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4716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42"/>
          <a:stretch/>
        </p:blipFill>
        <p:spPr bwMode="auto">
          <a:xfrm>
            <a:off x="31639" y="67374"/>
            <a:ext cx="820544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075376" y="-4634"/>
            <a:ext cx="766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– Questions ?</a:t>
            </a:r>
            <a:endParaRPr lang="fr-FR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C9FC-E9F3-4CA2-90D3-29328CEE3CE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6875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2987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6600" dirty="0" smtClean="0"/>
              <a:t>MERCI !</a:t>
            </a:r>
            <a:endParaRPr lang="fr-FR" sz="6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C9FC-E9F3-4CA2-90D3-29328CEE3CE1}" type="slidenum">
              <a:rPr lang="fr-FR" smtClean="0"/>
              <a:t>14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42"/>
          <a:stretch/>
        </p:blipFill>
        <p:spPr bwMode="auto">
          <a:xfrm>
            <a:off x="31639" y="67374"/>
            <a:ext cx="820544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3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42"/>
          <a:stretch/>
        </p:blipFill>
        <p:spPr bwMode="auto">
          <a:xfrm>
            <a:off x="31639" y="67374"/>
            <a:ext cx="820544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C9FC-E9F3-4CA2-90D3-29328CEE3CE1}" type="slidenum">
              <a:rPr lang="fr-FR" smtClean="0"/>
              <a:t>2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753482" y="3198168"/>
            <a:ext cx="6685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Conseil de quartier Port à l'Anglais : Tzen5</a:t>
            </a:r>
            <a:endParaRPr lang="fr-FR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25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42"/>
          <a:stretch/>
        </p:blipFill>
        <p:spPr bwMode="auto">
          <a:xfrm>
            <a:off x="31639" y="67374"/>
            <a:ext cx="820544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1075376" y="-4634"/>
            <a:ext cx="766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fr-F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Présentation générale du projet</a:t>
            </a:r>
            <a:endParaRPr lang="fr-FR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921C9FC-E9F3-4CA2-90D3-29328CEE3CE1}" type="slidenum">
              <a:rPr lang="fr-FR" smtClean="0"/>
              <a:t>3</a:t>
            </a:fld>
            <a:endParaRPr lang="fr-FR" dirty="0"/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22142" y="67807"/>
            <a:ext cx="4303977" cy="4168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87407"/>
            <a:ext cx="8038297" cy="3416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460750" y="1962566"/>
            <a:ext cx="3505199" cy="1885534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31639" y="4368359"/>
            <a:ext cx="73707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fr-FR" sz="1500" dirty="0" smtClean="0"/>
              <a:t>Cette nouvelle </a:t>
            </a:r>
            <a:r>
              <a:rPr lang="fr-FR" sz="1500" dirty="0"/>
              <a:t>ligne </a:t>
            </a:r>
            <a:r>
              <a:rPr lang="fr-FR" sz="1500" dirty="0" smtClean="0"/>
              <a:t>reliera </a:t>
            </a:r>
            <a:r>
              <a:rPr lang="fr-FR" sz="1500" dirty="0"/>
              <a:t>le 13e arrondissement de Paris à Choisy-le-Roi en près de</a:t>
            </a:r>
            <a:r>
              <a:rPr lang="fr-FR" sz="1500" b="1" dirty="0"/>
              <a:t> 33 </a:t>
            </a:r>
            <a:r>
              <a:rPr lang="fr-FR" sz="1500" b="1" dirty="0" smtClean="0"/>
              <a:t>minutes</a:t>
            </a:r>
            <a:r>
              <a:rPr lang="fr-FR" sz="1500" dirty="0"/>
              <a:t>,</a:t>
            </a:r>
            <a:endParaRPr lang="fr-FR" sz="1500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fr-FR" sz="1500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fr-FR" sz="1500" dirty="0" smtClean="0"/>
              <a:t>Tracé de </a:t>
            </a:r>
            <a:r>
              <a:rPr lang="fr-FR" sz="1500" b="1" dirty="0" smtClean="0"/>
              <a:t>9,5 </a:t>
            </a:r>
            <a:r>
              <a:rPr lang="fr-FR" sz="1500" b="1" dirty="0"/>
              <a:t>km</a:t>
            </a:r>
            <a:r>
              <a:rPr lang="fr-FR" sz="1500" dirty="0"/>
              <a:t>, </a:t>
            </a:r>
            <a:endParaRPr lang="fr-FR" sz="1500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fr-FR" sz="1500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fr-FR" sz="1500" dirty="0" smtClean="0"/>
              <a:t>Desserte de</a:t>
            </a:r>
            <a:r>
              <a:rPr lang="fr-FR" sz="1500" dirty="0"/>
              <a:t> </a:t>
            </a:r>
            <a:r>
              <a:rPr lang="fr-FR" sz="1500" b="1" dirty="0"/>
              <a:t>4 communes</a:t>
            </a:r>
            <a:r>
              <a:rPr lang="fr-FR" sz="1500" dirty="0"/>
              <a:t> </a:t>
            </a:r>
            <a:r>
              <a:rPr lang="fr-FR" sz="1500" dirty="0" smtClean="0"/>
              <a:t>: Paris 13</a:t>
            </a:r>
            <a:r>
              <a:rPr lang="fr-FR" sz="1500" baseline="30000" dirty="0" smtClean="0"/>
              <a:t>ème</a:t>
            </a:r>
            <a:r>
              <a:rPr lang="fr-FR" sz="1500" dirty="0" smtClean="0"/>
              <a:t>, </a:t>
            </a:r>
            <a:r>
              <a:rPr lang="fr-FR" sz="1500" dirty="0"/>
              <a:t>Ivry-sur-Seine, Vitry-sur-Seine et </a:t>
            </a:r>
            <a:r>
              <a:rPr lang="fr-FR" sz="1500" dirty="0" smtClean="0"/>
              <a:t>Choisy-le-Roi</a:t>
            </a:r>
            <a:r>
              <a:rPr lang="fr-FR" sz="1500" dirty="0"/>
              <a:t>,</a:t>
            </a:r>
            <a:endParaRPr lang="fr-FR" sz="1500" dirty="0" smtClean="0"/>
          </a:p>
          <a:p>
            <a:pPr lvl="0" algn="just"/>
            <a:endParaRPr lang="fr-FR" sz="15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500" dirty="0" smtClean="0"/>
              <a:t>51 000 voyageurs / jour.</a:t>
            </a:r>
            <a:endParaRPr lang="fr-FR" sz="1500" dirty="0"/>
          </a:p>
        </p:txBody>
      </p:sp>
      <p:sp>
        <p:nvSpPr>
          <p:cNvPr id="24" name="ZoneTexte 23"/>
          <p:cNvSpPr txBox="1"/>
          <p:nvPr/>
        </p:nvSpPr>
        <p:spPr>
          <a:xfrm>
            <a:off x="1075376" y="457031"/>
            <a:ext cx="390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– </a:t>
            </a:r>
            <a:r>
              <a:rPr lang="fr-FR" dirty="0" err="1" smtClean="0"/>
              <a:t>Tzen</a:t>
            </a:r>
            <a:r>
              <a:rPr lang="fr-FR" dirty="0" smtClean="0"/>
              <a:t> 5, tracé et stations.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8089949" y="4368359"/>
            <a:ext cx="737072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fr-FR" sz="1500" b="1" dirty="0" smtClean="0"/>
              <a:t>8 stations </a:t>
            </a:r>
            <a:r>
              <a:rPr lang="fr-FR" sz="1500" dirty="0" smtClean="0"/>
              <a:t>à Vitry,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fr-FR" sz="1500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fr-FR" sz="1500" dirty="0" smtClean="0"/>
              <a:t>Tracé de </a:t>
            </a:r>
            <a:r>
              <a:rPr lang="fr-FR" sz="1500" b="1" dirty="0" smtClean="0"/>
              <a:t>5 km </a:t>
            </a:r>
            <a:r>
              <a:rPr lang="fr-FR" sz="1500" dirty="0" smtClean="0"/>
              <a:t>à Vitry,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fr-FR" sz="1500" b="1" dirty="0" smtClean="0"/>
              <a:t>2,7</a:t>
            </a:r>
            <a:r>
              <a:rPr lang="fr-FR" sz="1500" dirty="0" smtClean="0"/>
              <a:t> </a:t>
            </a:r>
            <a:r>
              <a:rPr lang="fr-FR" sz="1500" b="1" dirty="0" smtClean="0"/>
              <a:t>km</a:t>
            </a:r>
            <a:r>
              <a:rPr lang="fr-FR" sz="1500" dirty="0" smtClean="0"/>
              <a:t> en site propre,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fr-FR" sz="1500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fr-FR" sz="1500" dirty="0" smtClean="0"/>
              <a:t>Desserte 3 quartiers, ZAC et  </a:t>
            </a:r>
          </a:p>
          <a:p>
            <a:pPr lvl="0" algn="just"/>
            <a:r>
              <a:rPr lang="fr-FR" sz="1500" dirty="0" smtClean="0"/>
              <a:t>       zones d’activités diverses.</a:t>
            </a: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22326262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42"/>
          <a:stretch/>
        </p:blipFill>
        <p:spPr bwMode="auto">
          <a:xfrm>
            <a:off x="31639" y="67374"/>
            <a:ext cx="820544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075376" y="-4634"/>
            <a:ext cx="766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fr-F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Présentation générale du projet</a:t>
            </a:r>
            <a:endParaRPr lang="fr-FR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C9FC-E9F3-4CA2-90D3-29328CEE3CE1}" type="slidenum">
              <a:rPr lang="fr-FR" smtClean="0"/>
              <a:t>4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075376" y="457031"/>
            <a:ext cx="390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 – Le Bus </a:t>
            </a:r>
            <a:r>
              <a:rPr lang="fr-FR" dirty="0" err="1" smtClean="0"/>
              <a:t>Tzen</a:t>
            </a:r>
            <a:r>
              <a:rPr lang="fr-FR" dirty="0" smtClean="0"/>
              <a:t> 5.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472573" y="908962"/>
            <a:ext cx="8158679" cy="132343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i="1" dirty="0" smtClean="0">
                <a:latin typeface="+mj-lt"/>
                <a:cs typeface="Arial" pitchFamily="34" charset="0"/>
              </a:rPr>
              <a:t>« Le </a:t>
            </a:r>
            <a:r>
              <a:rPr lang="fr-FR" altLang="fr-FR" sz="2000" i="1" dirty="0" err="1" smtClean="0">
                <a:latin typeface="+mj-lt"/>
                <a:cs typeface="Arial" pitchFamily="34" charset="0"/>
              </a:rPr>
              <a:t>Tzen</a:t>
            </a:r>
            <a:r>
              <a:rPr lang="fr-FR" altLang="fr-FR" sz="2000" i="1" dirty="0" smtClean="0">
                <a:latin typeface="+mj-lt"/>
                <a:cs typeface="Arial" pitchFamily="34" charset="0"/>
              </a:rPr>
              <a:t>, un transport alliant </a:t>
            </a:r>
            <a:r>
              <a:rPr lang="fr-FR" altLang="fr-FR" sz="2000" i="1" dirty="0">
                <a:latin typeface="+mj-lt"/>
                <a:cs typeface="Arial" pitchFamily="34" charset="0"/>
              </a:rPr>
              <a:t>la performance et la qualité de service du tramway à la souplesse du bus (pas de rail ni de caténaire) : fréquence, régularité, priorité aux feux, stations accessibles et clairement identifiables, bien intégrées dans le paysage urbain</a:t>
            </a:r>
            <a:r>
              <a:rPr lang="fr-FR" altLang="fr-FR" sz="2000" i="1" dirty="0" smtClean="0">
                <a:latin typeface="+mj-lt"/>
                <a:cs typeface="Arial" pitchFamily="34" charset="0"/>
              </a:rPr>
              <a:t>. »</a:t>
            </a:r>
            <a:endParaRPr lang="fr-FR" altLang="fr-FR" sz="2000" i="1" dirty="0">
              <a:latin typeface="+mj-lt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58672" y="5509741"/>
            <a:ext cx="84249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300" dirty="0">
              <a:solidFill>
                <a:srgbClr val="575756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300" dirty="0" smtClean="0">
                <a:solidFill>
                  <a:srgbClr val="575756"/>
                </a:solidFill>
                <a:latin typeface="+mj-lt"/>
                <a:cs typeface="Arial" pitchFamily="34" charset="0"/>
              </a:rPr>
              <a:t>  </a:t>
            </a:r>
            <a:endParaRPr lang="fr-FR" altLang="fr-FR" sz="1300" b="1" dirty="0">
              <a:solidFill>
                <a:srgbClr val="575756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026" name="Picture 2" descr="https://www.iledefrance-mobilites.fr/images/portail-idfm-projets/7a48be83-4554-4ef6-a17c-e515a92ab90c_Tzen5-Salon_Busworld_image_1.jpeg?auto=compres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3" b="18699"/>
          <a:stretch/>
        </p:blipFill>
        <p:spPr bwMode="auto">
          <a:xfrm>
            <a:off x="10301572" y="6647"/>
            <a:ext cx="1890428" cy="25659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882082" y="2317630"/>
            <a:ext cx="1872208" cy="646986"/>
          </a:xfrm>
          <a:prstGeom prst="round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Circulation de 5h30 à 00h30</a:t>
            </a:r>
            <a:endParaRPr lang="fr-FR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4030880" y="2269381"/>
            <a:ext cx="2741204" cy="919401"/>
          </a:xfrm>
          <a:prstGeom prst="round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Un passage toutes les 4 min en heures de pointe (10 min en heures creuses)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8086821" y="2572604"/>
            <a:ext cx="2736304" cy="1464231"/>
          </a:xfrm>
          <a:prstGeom prst="round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fr-FR" altLang="fr-FR" sz="1600" dirty="0"/>
              <a:t>T</a:t>
            </a:r>
            <a:r>
              <a:rPr lang="fr-FR" altLang="fr-FR" sz="1600" dirty="0" smtClean="0"/>
              <a:t>emps </a:t>
            </a:r>
            <a:r>
              <a:rPr lang="fr-FR" altLang="fr-FR" sz="1600" dirty="0"/>
              <a:t>de parcours </a:t>
            </a:r>
            <a:r>
              <a:rPr lang="fr-FR" altLang="fr-FR" sz="1600" dirty="0" smtClean="0"/>
              <a:t>garantis </a:t>
            </a:r>
            <a:r>
              <a:rPr lang="fr-FR" altLang="fr-FR" sz="1600" dirty="0"/>
              <a:t>grâce à la circulation en voie dédiée sur la plupart des axes et à la priorité aux carrefours</a:t>
            </a:r>
            <a:r>
              <a:rPr lang="fr-FR" altLang="fr-FR" sz="1600" dirty="0" smtClean="0"/>
              <a:t>.</a:t>
            </a:r>
            <a:endParaRPr lang="fr-FR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908062" y="3565952"/>
            <a:ext cx="1872208" cy="374571"/>
          </a:xfrm>
          <a:prstGeom prst="round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Stations accessibles</a:t>
            </a:r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919155" y="5406276"/>
            <a:ext cx="1872208" cy="1191816"/>
          </a:xfrm>
          <a:prstGeom prst="round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Information voyageur en temps réel en station &amp; à bord</a:t>
            </a:r>
            <a:endParaRPr lang="fr-FR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439198" y="5509741"/>
            <a:ext cx="2736304" cy="1191816"/>
          </a:xfrm>
          <a:prstGeom prst="round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fr-FR" altLang="fr-FR" sz="1600" dirty="0"/>
              <a:t>Les bus </a:t>
            </a:r>
            <a:r>
              <a:rPr lang="fr-FR" altLang="fr-FR" sz="1600" dirty="0" smtClean="0"/>
              <a:t>double-articulés </a:t>
            </a:r>
            <a:r>
              <a:rPr lang="fr-FR" altLang="fr-FR" sz="1600" dirty="0"/>
              <a:t>de 24 m permettent de transporter un grand nombre de </a:t>
            </a:r>
            <a:r>
              <a:rPr lang="fr-FR" altLang="fr-FR" sz="1600" dirty="0" smtClean="0"/>
              <a:t>voyageurs</a:t>
            </a:r>
            <a:endParaRPr lang="fr-FR" sz="1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8149291" y="4892119"/>
            <a:ext cx="2124236" cy="1464231"/>
          </a:xfrm>
          <a:prstGeom prst="round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/>
          </a:lstStyle>
          <a:p>
            <a:r>
              <a:rPr lang="fr-FR" altLang="fr-FR" sz="1600" dirty="0"/>
              <a:t>Les lignes seront équipées de véhicules </a:t>
            </a:r>
            <a:r>
              <a:rPr lang="fr-FR" altLang="fr-FR" sz="1600" b="1" dirty="0"/>
              <a:t>électriques</a:t>
            </a:r>
            <a:r>
              <a:rPr lang="fr-FR" altLang="fr-FR" sz="1600" dirty="0"/>
              <a:t> respectueux de l’environnement.</a:t>
            </a:r>
          </a:p>
        </p:txBody>
      </p:sp>
      <p:pic>
        <p:nvPicPr>
          <p:cNvPr id="1028" name="Picture 4" descr="https://www.iledefrance-mobilites.fr/images/portail-idfm-projets/1668166e-492e-454c-bc20-54726293b040_Tzen5-Salon_Busworld_image_2.jpeg?auto=compress&amp;rect=0%2C0%2C1600%2C720&amp;w=1360&amp;h=6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41" y="3274011"/>
            <a:ext cx="4677742" cy="21049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iledefrance-mobilites.fr/images/portail-idfm-projets/e4a1659c-9f10-4278-b2c0-1a51522c24e8_Tzen5-Salon_Busworld_image_4.jpeg?auto=compress&amp;rect=0%2C0%2C1382%2C1842&amp;w=1360&amp;h=18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12" y="4298167"/>
            <a:ext cx="1920227" cy="2559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9889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42"/>
          <a:stretch/>
        </p:blipFill>
        <p:spPr bwMode="auto">
          <a:xfrm>
            <a:off x="31639" y="67374"/>
            <a:ext cx="820544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075376" y="-4634"/>
            <a:ext cx="766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– Présentation des aménagements</a:t>
            </a:r>
            <a:endParaRPr lang="fr-FR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C9FC-E9F3-4CA2-90D3-29328CEE3CE1}" type="slidenum">
              <a:rPr lang="fr-FR" smtClean="0"/>
              <a:t>5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5376" y="457031"/>
            <a:ext cx="390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MOA (Maître d'ouvrage) IDFM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6" t="3928" r="38207" b="2778"/>
          <a:stretch/>
        </p:blipFill>
        <p:spPr>
          <a:xfrm>
            <a:off x="161650" y="1293886"/>
            <a:ext cx="3406886" cy="54275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161650" y="927893"/>
            <a:ext cx="1038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Sections courants du Quai Jules Guesde entre Av. de l’industrie (Ivry-sur-Seine) &amp; Rue </a:t>
            </a:r>
            <a:r>
              <a:rPr lang="fr-FR" dirty="0" err="1"/>
              <a:t>Berthie</a:t>
            </a:r>
            <a:r>
              <a:rPr lang="fr-FR" dirty="0"/>
              <a:t> Albrecht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7" t="3333" r="58344" b="3472"/>
          <a:stretch/>
        </p:blipFill>
        <p:spPr>
          <a:xfrm>
            <a:off x="3834524" y="1288028"/>
            <a:ext cx="2286000" cy="54201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1924702"/>
            <a:ext cx="5800726" cy="3697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8351515" y="1601537"/>
            <a:ext cx="27355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Coupe en station Port à l’Anglais</a:t>
            </a: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37462531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42"/>
          <a:stretch/>
        </p:blipFill>
        <p:spPr bwMode="auto">
          <a:xfrm>
            <a:off x="31639" y="67374"/>
            <a:ext cx="820544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075376" y="-4634"/>
            <a:ext cx="766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– Présentation des aménagements</a:t>
            </a:r>
            <a:endParaRPr lang="fr-FR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C9FC-E9F3-4CA2-90D3-29328CEE3CE1}" type="slidenum">
              <a:rPr lang="fr-FR" smtClean="0"/>
              <a:t>6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5376" y="457031"/>
            <a:ext cx="390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MOA (Maître d'ouvrage) IDFM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98419" y="979907"/>
            <a:ext cx="4321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Section courante </a:t>
            </a:r>
            <a:r>
              <a:rPr lang="fr-FR" dirty="0" err="1"/>
              <a:t>Berthie</a:t>
            </a:r>
            <a:r>
              <a:rPr lang="fr-FR" dirty="0"/>
              <a:t> </a:t>
            </a:r>
            <a:r>
              <a:rPr lang="fr-FR" dirty="0" smtClean="0"/>
              <a:t>Albrecht</a:t>
            </a:r>
          </a:p>
          <a:p>
            <a:r>
              <a:rPr lang="fr-FR" dirty="0" smtClean="0"/>
              <a:t>entre </a:t>
            </a:r>
            <a:r>
              <a:rPr lang="fr-FR" dirty="0"/>
              <a:t>Quai Jules Guesde et Rue Edith Cavell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9" t="2789" r="6158" b="2604"/>
          <a:stretch/>
        </p:blipFill>
        <p:spPr>
          <a:xfrm>
            <a:off x="238644" y="1743014"/>
            <a:ext cx="5855011" cy="4448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9" t="4739" r="7099" b="3634"/>
          <a:stretch/>
        </p:blipFill>
        <p:spPr>
          <a:xfrm>
            <a:off x="6674481" y="1743014"/>
            <a:ext cx="5239019" cy="4448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7134552" y="961523"/>
            <a:ext cx="4318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 smtClean="0"/>
              <a:t>Section </a:t>
            </a:r>
            <a:r>
              <a:rPr lang="fr-FR" dirty="0"/>
              <a:t>courante Rue Edith </a:t>
            </a:r>
            <a:r>
              <a:rPr lang="fr-FR" dirty="0" smtClean="0"/>
              <a:t>Cavell</a:t>
            </a:r>
          </a:p>
          <a:p>
            <a:pPr lvl="0"/>
            <a:r>
              <a:rPr lang="fr-FR" dirty="0" smtClean="0"/>
              <a:t>entre </a:t>
            </a:r>
            <a:r>
              <a:rPr lang="fr-FR" dirty="0"/>
              <a:t>Rue </a:t>
            </a:r>
            <a:r>
              <a:rPr lang="fr-FR" dirty="0" err="1"/>
              <a:t>Berthie</a:t>
            </a:r>
            <a:r>
              <a:rPr lang="fr-FR" dirty="0"/>
              <a:t> Albrecht et l’av. Allende,</a:t>
            </a:r>
          </a:p>
        </p:txBody>
      </p:sp>
    </p:spTree>
    <p:extLst>
      <p:ext uri="{BB962C8B-B14F-4D97-AF65-F5344CB8AC3E}">
        <p14:creationId xmlns:p14="http://schemas.microsoft.com/office/powerpoint/2010/main" val="10599469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42"/>
          <a:stretch/>
        </p:blipFill>
        <p:spPr bwMode="auto">
          <a:xfrm>
            <a:off x="31639" y="67374"/>
            <a:ext cx="820544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075376" y="-4634"/>
            <a:ext cx="766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– Présentation des aménagements</a:t>
            </a:r>
            <a:endParaRPr lang="fr-FR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C9FC-E9F3-4CA2-90D3-29328CEE3CE1}" type="slidenum">
              <a:rPr lang="fr-FR" smtClean="0"/>
              <a:t>7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5376" y="457031"/>
            <a:ext cx="390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MOA (Maître d'ouvrage) IDFM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66664" y="918696"/>
            <a:ext cx="432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Carrefour </a:t>
            </a:r>
            <a:r>
              <a:rPr lang="fr-FR" dirty="0"/>
              <a:t>Rue Cavell </a:t>
            </a:r>
            <a:r>
              <a:rPr lang="fr-FR" dirty="0" smtClean="0"/>
              <a:t>et </a:t>
            </a:r>
            <a:r>
              <a:rPr lang="fr-FR" dirty="0"/>
              <a:t>l’av. Allende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3" t="9971" r="39086" b="4425"/>
          <a:stretch/>
        </p:blipFill>
        <p:spPr>
          <a:xfrm>
            <a:off x="7093857" y="1400058"/>
            <a:ext cx="3995057" cy="5321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6796381" y="641697"/>
            <a:ext cx="4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 smtClean="0"/>
              <a:t>Section </a:t>
            </a:r>
            <a:r>
              <a:rPr lang="fr-FR" dirty="0"/>
              <a:t>courante en </a:t>
            </a:r>
            <a:r>
              <a:rPr lang="fr-FR" b="1" u="sng" dirty="0"/>
              <a:t>site banalisé</a:t>
            </a:r>
            <a:r>
              <a:rPr lang="fr-FR" dirty="0"/>
              <a:t> de la Rue Cavell entre l’av. Allende et Rue Eugène </a:t>
            </a:r>
            <a:r>
              <a:rPr lang="fr-FR" dirty="0" err="1"/>
              <a:t>Hénaff</a:t>
            </a:r>
            <a:r>
              <a:rPr lang="fr-FR" dirty="0"/>
              <a:t>,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2" y="1353997"/>
            <a:ext cx="4870318" cy="5367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72652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42"/>
          <a:stretch/>
        </p:blipFill>
        <p:spPr bwMode="auto">
          <a:xfrm>
            <a:off x="31639" y="67374"/>
            <a:ext cx="820544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075376" y="-4634"/>
            <a:ext cx="766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– Présentation des aménagements</a:t>
            </a:r>
            <a:endParaRPr lang="fr-FR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C9FC-E9F3-4CA2-90D3-29328CEE3CE1}" type="slidenum">
              <a:rPr lang="fr-FR" smtClean="0"/>
              <a:t>8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5376" y="457031"/>
            <a:ext cx="390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MOA (Maître d'ouvrage) IDFM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" t="14389" r="21531" b="18732"/>
          <a:stretch/>
        </p:blipFill>
        <p:spPr>
          <a:xfrm>
            <a:off x="5805714" y="823024"/>
            <a:ext cx="6168571" cy="4075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" t="4152" r="7430" b="3623"/>
          <a:stretch/>
        </p:blipFill>
        <p:spPr>
          <a:xfrm>
            <a:off x="0" y="2001611"/>
            <a:ext cx="6395187" cy="4856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0" y="1284689"/>
            <a:ext cx="4321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 smtClean="0"/>
              <a:t>Carrefour en </a:t>
            </a:r>
            <a:r>
              <a:rPr lang="fr-FR" b="1" u="sng" dirty="0" smtClean="0"/>
              <a:t>site </a:t>
            </a:r>
            <a:r>
              <a:rPr lang="fr-FR" b="1" u="sng" dirty="0"/>
              <a:t>banalisé </a:t>
            </a:r>
            <a:r>
              <a:rPr lang="fr-FR" dirty="0"/>
              <a:t>  </a:t>
            </a:r>
            <a:r>
              <a:rPr lang="fr-FR" dirty="0" smtClean="0"/>
              <a:t>entre Rue </a:t>
            </a:r>
            <a:r>
              <a:rPr lang="fr-FR" dirty="0"/>
              <a:t>Edith </a:t>
            </a:r>
            <a:r>
              <a:rPr lang="fr-FR" dirty="0" smtClean="0"/>
              <a:t>Cavell et Rue </a:t>
            </a:r>
            <a:r>
              <a:rPr lang="fr-FR" dirty="0"/>
              <a:t>Eugène </a:t>
            </a:r>
            <a:r>
              <a:rPr lang="fr-FR" dirty="0" err="1"/>
              <a:t>Hénaff</a:t>
            </a:r>
            <a:r>
              <a:rPr lang="fr-FR" dirty="0"/>
              <a:t> et une </a:t>
            </a:r>
            <a:r>
              <a:rPr lang="fr-FR" dirty="0" smtClean="0"/>
              <a:t>partie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987142" y="903180"/>
            <a:ext cx="580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 smtClean="0"/>
              <a:t>Section </a:t>
            </a:r>
            <a:r>
              <a:rPr lang="fr-FR" dirty="0"/>
              <a:t>courante en </a:t>
            </a:r>
            <a:r>
              <a:rPr lang="fr-FR" b="1" u="sng" dirty="0"/>
              <a:t>site banalisé </a:t>
            </a:r>
            <a:r>
              <a:rPr lang="fr-FR" dirty="0"/>
              <a:t>  de la Rue Eugène </a:t>
            </a:r>
            <a:r>
              <a:rPr lang="fr-FR" dirty="0" err="1"/>
              <a:t>Hénaff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6256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42"/>
          <a:stretch/>
        </p:blipFill>
        <p:spPr bwMode="auto">
          <a:xfrm>
            <a:off x="31639" y="67374"/>
            <a:ext cx="820544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075376" y="-4634"/>
            <a:ext cx="766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– Présentation des aménagements</a:t>
            </a:r>
            <a:endParaRPr lang="fr-FR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C9FC-E9F3-4CA2-90D3-29328CEE3CE1}" type="slidenum">
              <a:rPr lang="fr-FR" smtClean="0"/>
              <a:t>9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5376" y="457031"/>
            <a:ext cx="390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MOA (Maître d'ouvrage) IDFM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t="2752" r="9617" b="3069"/>
          <a:stretch/>
        </p:blipFill>
        <p:spPr>
          <a:xfrm>
            <a:off x="105463" y="1378894"/>
            <a:ext cx="6747261" cy="5342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4" t="4148" r="39041" b="6513"/>
          <a:stretch/>
        </p:blipFill>
        <p:spPr>
          <a:xfrm>
            <a:off x="8610600" y="957233"/>
            <a:ext cx="3410859" cy="59186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105464" y="917962"/>
            <a:ext cx="594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dirty="0" smtClean="0"/>
              <a:t>Carrefour en Rue </a:t>
            </a:r>
            <a:r>
              <a:rPr lang="fr-FR" dirty="0"/>
              <a:t>Eugène </a:t>
            </a:r>
            <a:r>
              <a:rPr lang="fr-FR" dirty="0" err="1"/>
              <a:t>Hénaff</a:t>
            </a:r>
            <a:r>
              <a:rPr lang="fr-FR" dirty="0"/>
              <a:t> </a:t>
            </a:r>
            <a:r>
              <a:rPr lang="fr-FR" dirty="0" smtClean="0"/>
              <a:t>et </a:t>
            </a:r>
            <a:r>
              <a:rPr lang="fr-FR" dirty="0"/>
              <a:t>Quai Jules Guesde </a:t>
            </a:r>
          </a:p>
        </p:txBody>
      </p:sp>
      <p:sp>
        <p:nvSpPr>
          <p:cNvPr id="9" name="Espace réservé du numéro de diapositive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21C9FC-E9F3-4CA2-90D3-29328CEE3CE1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610600" y="310902"/>
            <a:ext cx="3857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dirty="0"/>
              <a:t>Section courante en </a:t>
            </a:r>
            <a:r>
              <a:rPr lang="fr-FR" b="1" u="sng" dirty="0"/>
              <a:t>site banalisé </a:t>
            </a:r>
            <a:r>
              <a:rPr lang="fr-FR" dirty="0"/>
              <a:t> </a:t>
            </a:r>
            <a:endParaRPr lang="fr-FR" dirty="0" smtClean="0"/>
          </a:p>
          <a:p>
            <a:pPr lvl="0"/>
            <a:r>
              <a:rPr lang="fr-FR" dirty="0"/>
              <a:t> </a:t>
            </a:r>
            <a:r>
              <a:rPr lang="fr-FR" dirty="0" smtClean="0"/>
              <a:t>du </a:t>
            </a:r>
            <a:r>
              <a:rPr lang="fr-FR" dirty="0"/>
              <a:t>Quai Jules Guesde.</a:t>
            </a:r>
          </a:p>
        </p:txBody>
      </p:sp>
    </p:spTree>
    <p:extLst>
      <p:ext uri="{BB962C8B-B14F-4D97-AF65-F5344CB8AC3E}">
        <p14:creationId xmlns:p14="http://schemas.microsoft.com/office/powerpoint/2010/main" val="36472953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417</Words>
  <Application>Microsoft Office PowerPoint</Application>
  <PresentationFormat>Grand écran</PresentationFormat>
  <Paragraphs>91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GJINI Alban</dc:creator>
  <cp:lastModifiedBy>HOLARD-SAUVY Gabriel</cp:lastModifiedBy>
  <cp:revision>27</cp:revision>
  <dcterms:created xsi:type="dcterms:W3CDTF">2023-10-11T08:56:14Z</dcterms:created>
  <dcterms:modified xsi:type="dcterms:W3CDTF">2023-10-24T14:56:25Z</dcterms:modified>
</cp:coreProperties>
</file>